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56" r:id="rId5"/>
    <p:sldId id="258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en Killian" initials="KK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80"/>
    <a:srgbClr val="007EB4"/>
    <a:srgbClr val="898989"/>
    <a:srgbClr val="003E7F"/>
    <a:srgbClr val="000000"/>
    <a:srgbClr val="0091C9"/>
    <a:srgbClr val="CC3538"/>
    <a:srgbClr val="168E60"/>
    <a:srgbClr val="F5CD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2BD567-3798-4870-859C-D9056546E256}" v="1" dt="2019-04-24T15:55:17.9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86410"/>
  </p:normalViewPr>
  <p:slideViewPr>
    <p:cSldViewPr snapToGrid="0" snapToObjects="1">
      <p:cViewPr varScale="1">
        <p:scale>
          <a:sx n="44" d="100"/>
          <a:sy n="44" d="100"/>
        </p:scale>
        <p:origin x="66" y="2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62E8F-0327-1B44-880E-F1AFCA2C073C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1A873F-EF5E-994B-9976-428F934A0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620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BF4D7-81BE-0B4C-B655-82AD930F9C8A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140A9-11FD-AB46-B99D-C1331D8D8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70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140A9-11FD-AB46-B99D-C1331D8D84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70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BA Logo Slide">
    <p:bg>
      <p:bgPr>
        <a:solidFill>
          <a:srgbClr val="003F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BA Logo">
            <a:extLst>
              <a:ext uri="{FF2B5EF4-FFF2-40B4-BE49-F238E27FC236}">
                <a16:creationId xmlns:a16="http://schemas.microsoft.com/office/drawing/2014/main" id="{4A7BA6A9-732F-DD4D-A79A-0CD8BD7665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6065"/>
          <a:stretch/>
        </p:blipFill>
        <p:spPr>
          <a:xfrm>
            <a:off x="4425387" y="1606513"/>
            <a:ext cx="3341226" cy="2694899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F5AF672-AB1A-4FAA-A544-8D76025A1B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</a:t>
            </a:r>
            <a:r>
              <a:rPr lang="en-US" dirty="0" err="1"/>
              <a:t>MaTestster</a:t>
            </a:r>
            <a:r>
              <a:rPr lang="en-US" dirty="0"/>
              <a:t> title style</a:t>
            </a:r>
          </a:p>
        </p:txBody>
      </p:sp>
    </p:spTree>
    <p:extLst>
      <p:ext uri="{BB962C8B-B14F-4D97-AF65-F5344CB8AC3E}">
        <p14:creationId xmlns:p14="http://schemas.microsoft.com/office/powerpoint/2010/main" val="983657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73E27-9D36-B645-8BBE-7A2B9B52A935}" type="datetime4">
              <a:rPr lang="en-US" smtClean="0"/>
              <a:t>May 8,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468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528918"/>
            <a:ext cx="10515600" cy="116177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586908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89898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586908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89898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1F02B-F0FB-0A4F-BFD9-D3256C53A202}" type="datetime4">
              <a:rPr lang="en-US" smtClean="0"/>
              <a:t>May 8,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34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6C03B-1ECF-324C-BC62-0687230E677D}" type="datetime4">
              <a:rPr lang="en-US" smtClean="0"/>
              <a:t>May 8,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8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FA99-F507-8E4B-ABBC-A3B8BC89266F}" type="datetime4">
              <a:rPr lang="en-US" smtClean="0"/>
              <a:t>May 8,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43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224275"/>
          </a:xfrm>
        </p:spPr>
        <p:txBody>
          <a:bodyPr anchor="t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11700"/>
            <a:ext cx="3932237" cy="3657288"/>
          </a:xfrm>
        </p:spPr>
        <p:txBody>
          <a:bodyPr/>
          <a:lstStyle>
            <a:lvl1pPr marL="0" indent="0">
              <a:buNone/>
              <a:defRPr sz="1600" b="1">
                <a:solidFill>
                  <a:srgbClr val="898989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3C8E-ED71-CF4A-92C6-E7239BE1B2FF}" type="datetime4">
              <a:rPr lang="en-US" smtClean="0"/>
              <a:t>May 8,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31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769D-CC2F-864E-9501-A077951EC7AD}" type="datetime4">
              <a:rPr lang="en-US" smtClean="0"/>
              <a:t>May 8,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224275"/>
          </a:xfrm>
        </p:spPr>
        <p:txBody>
          <a:bodyPr anchor="t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11700"/>
            <a:ext cx="3932237" cy="3657288"/>
          </a:xfrm>
        </p:spPr>
        <p:txBody>
          <a:bodyPr/>
          <a:lstStyle>
            <a:lvl1pPr marL="0" indent="0">
              <a:buNone/>
              <a:defRPr sz="1600" b="1">
                <a:solidFill>
                  <a:srgbClr val="898989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7003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1 line) - Screen Only">
    <p:bg>
      <p:bgPr>
        <a:solidFill>
          <a:srgbClr val="003E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360614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75000"/>
              </a:lnSpc>
              <a:defRPr sz="8000" spc="-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(1 line)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194612"/>
            <a:ext cx="9144000" cy="45557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73716" y="686745"/>
            <a:ext cx="2444567" cy="673869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3748088"/>
            <a:ext cx="9144000" cy="1646237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 sz="3200" b="1">
                <a:solidFill>
                  <a:srgbClr val="898989"/>
                </a:solidFill>
              </a:defRPr>
            </a:lvl2pPr>
            <a:lvl3pPr marL="914400" indent="0" algn="ctr">
              <a:buNone/>
              <a:defRPr sz="3200" b="1">
                <a:solidFill>
                  <a:srgbClr val="898989"/>
                </a:solidFill>
              </a:defRPr>
            </a:lvl3pPr>
            <a:lvl4pPr marL="1371600" indent="0" algn="ctr">
              <a:buNone/>
              <a:defRPr sz="3200" b="1">
                <a:solidFill>
                  <a:srgbClr val="898989"/>
                </a:solidFill>
              </a:defRPr>
            </a:lvl4pPr>
            <a:lvl5pPr marL="1828800" indent="0" algn="ctr">
              <a:buNone/>
              <a:defRPr sz="3200" b="1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subtitle styles</a:t>
            </a: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2 lines) - Screen Only">
    <p:bg>
      <p:bgPr>
        <a:solidFill>
          <a:srgbClr val="003E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939655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75000"/>
              </a:lnSpc>
              <a:defRPr sz="8000" spc="-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(2 lines)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194612"/>
            <a:ext cx="9144000" cy="45557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73716" y="686745"/>
            <a:ext cx="2444567" cy="673869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4327255"/>
            <a:ext cx="9144000" cy="1646237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 sz="3200" b="1">
                <a:solidFill>
                  <a:srgbClr val="898989"/>
                </a:solidFill>
              </a:defRPr>
            </a:lvl2pPr>
            <a:lvl3pPr marL="914400" indent="0" algn="ctr">
              <a:buNone/>
              <a:defRPr sz="3200" b="1">
                <a:solidFill>
                  <a:srgbClr val="898989"/>
                </a:solidFill>
              </a:defRPr>
            </a:lvl3pPr>
            <a:lvl4pPr marL="1371600" indent="0" algn="ctr">
              <a:buNone/>
              <a:defRPr sz="3200" b="1">
                <a:solidFill>
                  <a:srgbClr val="898989"/>
                </a:solidFill>
              </a:defRPr>
            </a:lvl4pPr>
            <a:lvl5pPr marL="1828800" indent="0" algn="ctr">
              <a:buNone/>
              <a:defRPr sz="3200" b="1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subtitle styles</a:t>
            </a:r>
          </a:p>
        </p:txBody>
      </p:sp>
    </p:spTree>
    <p:extLst>
      <p:ext uri="{BB962C8B-B14F-4D97-AF65-F5344CB8AC3E}">
        <p14:creationId xmlns:p14="http://schemas.microsoft.com/office/powerpoint/2010/main" val="311184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1 line) - Screen Only">
    <p:bg>
      <p:bgPr>
        <a:solidFill>
          <a:srgbClr val="003E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360614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75000"/>
              </a:lnSpc>
              <a:defRPr sz="8000" spc="-300">
                <a:solidFill>
                  <a:srgbClr val="003F80"/>
                </a:solidFill>
              </a:defRPr>
            </a:lvl1pPr>
          </a:lstStyle>
          <a:p>
            <a:r>
              <a:rPr lang="en-US" dirty="0"/>
              <a:t>Click to edit Master title style (1 line)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194612"/>
            <a:ext cx="9144000" cy="45557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3F8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048" y="683381"/>
            <a:ext cx="2407901" cy="661370"/>
          </a:xfrm>
          <a:prstGeom prst="rect">
            <a:avLst/>
          </a:prstGeom>
        </p:spPr>
      </p:pic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3748088"/>
            <a:ext cx="9144000" cy="1646237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 sz="3200" b="1">
                <a:solidFill>
                  <a:srgbClr val="898989"/>
                </a:solidFill>
              </a:defRPr>
            </a:lvl2pPr>
            <a:lvl3pPr marL="914400" indent="0" algn="ctr">
              <a:buNone/>
              <a:defRPr sz="3200" b="1">
                <a:solidFill>
                  <a:srgbClr val="898989"/>
                </a:solidFill>
              </a:defRPr>
            </a:lvl3pPr>
            <a:lvl4pPr marL="1371600" indent="0" algn="ctr">
              <a:buNone/>
              <a:defRPr sz="3200" b="1">
                <a:solidFill>
                  <a:srgbClr val="898989"/>
                </a:solidFill>
              </a:defRPr>
            </a:lvl4pPr>
            <a:lvl5pPr marL="1828800" indent="0" algn="ctr">
              <a:buNone/>
              <a:defRPr sz="3200" b="1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subtitle styles</a:t>
            </a:r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3E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939655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75000"/>
              </a:lnSpc>
              <a:defRPr sz="8000" spc="-300">
                <a:solidFill>
                  <a:srgbClr val="003F80"/>
                </a:solidFill>
              </a:defRPr>
            </a:lvl1pPr>
          </a:lstStyle>
          <a:p>
            <a:r>
              <a:rPr lang="en-US" dirty="0"/>
              <a:t>Click to edit Master title style (2 lines)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194612"/>
            <a:ext cx="9144000" cy="45557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3F8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048" y="683381"/>
            <a:ext cx="2407901" cy="661370"/>
          </a:xfrm>
          <a:prstGeom prst="rect">
            <a:avLst/>
          </a:prstGeom>
        </p:spPr>
      </p:pic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4327255"/>
            <a:ext cx="9144000" cy="1646237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 sz="3200" b="1">
                <a:solidFill>
                  <a:srgbClr val="898989"/>
                </a:solidFill>
              </a:defRPr>
            </a:lvl2pPr>
            <a:lvl3pPr marL="914400" indent="0" algn="ctr">
              <a:buNone/>
              <a:defRPr sz="3200" b="1">
                <a:solidFill>
                  <a:srgbClr val="898989"/>
                </a:solidFill>
              </a:defRPr>
            </a:lvl3pPr>
            <a:lvl4pPr marL="1371600" indent="0" algn="ctr">
              <a:buNone/>
              <a:defRPr sz="3200" b="1">
                <a:solidFill>
                  <a:srgbClr val="898989"/>
                </a:solidFill>
              </a:defRPr>
            </a:lvl4pPr>
            <a:lvl5pPr marL="1828800" indent="0" algn="ctr">
              <a:buNone/>
              <a:defRPr sz="3200" b="1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subtitle styles</a:t>
            </a:r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hapter Slide - Screen Only">
    <p:bg>
      <p:bgPr>
        <a:solidFill>
          <a:srgbClr val="007E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lnSpc>
                <a:spcPts val="6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chapter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bg>
      <p:bgPr>
        <a:solidFill>
          <a:srgbClr val="003E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lnSpc>
                <a:spcPts val="6000"/>
              </a:lnSpc>
              <a:defRPr sz="6000">
                <a:solidFill>
                  <a:srgbClr val="007EB4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chapter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89898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Slide 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66126" y="1268765"/>
            <a:ext cx="9259747" cy="2237228"/>
          </a:xfrm>
        </p:spPr>
        <p:txBody>
          <a:bodyPr anchor="b"/>
          <a:lstStyle>
            <a:lvl1pPr>
              <a:lnSpc>
                <a:spcPts val="6000"/>
              </a:lnSpc>
              <a:defRPr sz="6000"/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chapter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471005" y="3613572"/>
            <a:ext cx="9259747" cy="1500187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9964-A6A4-B040-94EE-59D007E5DCB1}" type="datetime4">
              <a:rPr lang="en-US" smtClean="0"/>
              <a:t>May 8,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64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0650"/>
            <a:ext cx="10515600" cy="5989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" y="6194300"/>
            <a:ext cx="2394420" cy="365125"/>
          </a:xfrm>
        </p:spPr>
        <p:txBody>
          <a:bodyPr/>
          <a:lstStyle/>
          <a:p>
            <a:fld id="{5C63769D-CC2F-864E-9501-A077951EC7AD}" type="datetime4">
              <a:rPr lang="en-US" smtClean="0"/>
              <a:t>May 8, 2019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19430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62013" y="6194300"/>
            <a:ext cx="2743200" cy="365125"/>
          </a:xfrm>
        </p:spPr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838200" y="1129554"/>
            <a:ext cx="10515600" cy="696071"/>
          </a:xfrm>
        </p:spPr>
        <p:txBody>
          <a:bodyPr>
            <a:normAutofit/>
          </a:bodyPr>
          <a:lstStyle>
            <a:lvl1pPr marL="0" indent="0" algn="ctr">
              <a:buNone/>
              <a:defRPr sz="2100" b="1">
                <a:solidFill>
                  <a:srgbClr val="89898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093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&quot;&quot;"/>
          <p:cNvPicPr>
            <a:picLocks noChangeAspect="1"/>
          </p:cNvPicPr>
          <p:nvPr userDrawn="1"/>
        </p:nvPicPr>
        <p:blipFill rotWithShape="1">
          <a:blip r:embed="rId17"/>
          <a:srcRect t="-18262"/>
          <a:stretch/>
        </p:blipFill>
        <p:spPr>
          <a:xfrm>
            <a:off x="152400" y="6194300"/>
            <a:ext cx="11887200" cy="52717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62013" y="61943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1AB44B9-F1EC-4F4B-88D4-413245C9CD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30649"/>
            <a:ext cx="10515600" cy="1160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06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1943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sp>
        <p:nvSpPr>
          <p:cNvPr id="10" name="Rectangle 9" descr="&quot;&quot;"/>
          <p:cNvSpPr/>
          <p:nvPr userDrawn="1"/>
        </p:nvSpPr>
        <p:spPr>
          <a:xfrm>
            <a:off x="0" y="6135624"/>
            <a:ext cx="605928" cy="722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 descr="&quot;&quot;"/>
          <p:cNvGrpSpPr/>
          <p:nvPr userDrawn="1"/>
        </p:nvGrpSpPr>
        <p:grpSpPr>
          <a:xfrm>
            <a:off x="147204" y="119502"/>
            <a:ext cx="11892396" cy="329742"/>
            <a:chOff x="147204" y="119502"/>
            <a:chExt cx="11892396" cy="329742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1913204" y="119502"/>
              <a:ext cx="126396" cy="329742"/>
            </a:xfrm>
            <a:prstGeom prst="rect">
              <a:avLst/>
            </a:prstGeom>
            <a:solidFill>
              <a:srgbClr val="003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 rot="5400000">
              <a:off x="5967006" y="-5700300"/>
              <a:ext cx="126396" cy="11766000"/>
            </a:xfrm>
            <a:prstGeom prst="rect">
              <a:avLst/>
            </a:prstGeom>
            <a:solidFill>
              <a:srgbClr val="003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147204" y="119502"/>
              <a:ext cx="126396" cy="329742"/>
            </a:xfrm>
            <a:prstGeom prst="rect">
              <a:avLst/>
            </a:prstGeom>
            <a:solidFill>
              <a:srgbClr val="003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</p:grpSp>
      <p:sp>
        <p:nvSpPr>
          <p:cNvPr id="15" name="Rectangle 14" descr="&quot;&quot;"/>
          <p:cNvSpPr/>
          <p:nvPr userDrawn="1"/>
        </p:nvSpPr>
        <p:spPr>
          <a:xfrm>
            <a:off x="11913204" y="6277140"/>
            <a:ext cx="126396" cy="441342"/>
          </a:xfrm>
          <a:custGeom>
            <a:avLst/>
            <a:gdLst>
              <a:gd name="connsiteX0" fmla="*/ 0 w 126396"/>
              <a:gd name="connsiteY0" fmla="*/ 0 h 441341"/>
              <a:gd name="connsiteX1" fmla="*/ 126396 w 126396"/>
              <a:gd name="connsiteY1" fmla="*/ 0 h 441341"/>
              <a:gd name="connsiteX2" fmla="*/ 126396 w 126396"/>
              <a:gd name="connsiteY2" fmla="*/ 441341 h 441341"/>
              <a:gd name="connsiteX3" fmla="*/ 0 w 126396"/>
              <a:gd name="connsiteY3" fmla="*/ 441341 h 441341"/>
              <a:gd name="connsiteX4" fmla="*/ 0 w 126396"/>
              <a:gd name="connsiteY4" fmla="*/ 0 h 441341"/>
              <a:gd name="connsiteX0" fmla="*/ 0 w 126396"/>
              <a:gd name="connsiteY0" fmla="*/ 0 h 441341"/>
              <a:gd name="connsiteX1" fmla="*/ 126396 w 126396"/>
              <a:gd name="connsiteY1" fmla="*/ 0 h 441341"/>
              <a:gd name="connsiteX2" fmla="*/ 126396 w 126396"/>
              <a:gd name="connsiteY2" fmla="*/ 336566 h 441341"/>
              <a:gd name="connsiteX3" fmla="*/ 0 w 126396"/>
              <a:gd name="connsiteY3" fmla="*/ 441341 h 441341"/>
              <a:gd name="connsiteX4" fmla="*/ 0 w 126396"/>
              <a:gd name="connsiteY4" fmla="*/ 0 h 441341"/>
              <a:gd name="connsiteX0" fmla="*/ 0 w 126396"/>
              <a:gd name="connsiteY0" fmla="*/ 0 h 441341"/>
              <a:gd name="connsiteX1" fmla="*/ 126396 w 126396"/>
              <a:gd name="connsiteY1" fmla="*/ 0 h 441341"/>
              <a:gd name="connsiteX2" fmla="*/ 126396 w 126396"/>
              <a:gd name="connsiteY2" fmla="*/ 327041 h 441341"/>
              <a:gd name="connsiteX3" fmla="*/ 0 w 126396"/>
              <a:gd name="connsiteY3" fmla="*/ 441341 h 441341"/>
              <a:gd name="connsiteX4" fmla="*/ 0 w 126396"/>
              <a:gd name="connsiteY4" fmla="*/ 0 h 44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396" h="441341">
                <a:moveTo>
                  <a:pt x="0" y="0"/>
                </a:moveTo>
                <a:lnTo>
                  <a:pt x="126396" y="0"/>
                </a:lnTo>
                <a:lnTo>
                  <a:pt x="126396" y="327041"/>
                </a:lnTo>
                <a:lnTo>
                  <a:pt x="0" y="441341"/>
                </a:lnTo>
                <a:lnTo>
                  <a:pt x="0" y="0"/>
                </a:lnTo>
                <a:close/>
              </a:path>
            </a:pathLst>
          </a:custGeom>
          <a:solidFill>
            <a:srgbClr val="003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63" y="6448922"/>
            <a:ext cx="356632" cy="27260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1226" y="6194300"/>
            <a:ext cx="23944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96B854B8-A2FC-3842-9F94-7A6835489AD3}" type="datetime4">
              <a:rPr lang="en-US" smtClean="0"/>
              <a:pPr/>
              <a:t>May 8, 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96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6" r:id="rId2"/>
    <p:sldLayoutId id="2147483649" r:id="rId3"/>
    <p:sldLayoutId id="2147483668" r:id="rId4"/>
    <p:sldLayoutId id="2147483667" r:id="rId5"/>
    <p:sldLayoutId id="2147483662" r:id="rId6"/>
    <p:sldLayoutId id="2147483665" r:id="rId7"/>
    <p:sldLayoutId id="2147483651" r:id="rId8"/>
    <p:sldLayoutId id="2147483650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spc="-100" baseline="0">
          <a:solidFill>
            <a:srgbClr val="003F80"/>
          </a:solidFill>
          <a:latin typeface="Source Sans Pro" charset="0"/>
          <a:ea typeface="Source Sans Pro" charset="0"/>
          <a:cs typeface="Source Sans Pro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17C40F3B-8DCB-401D-9122-58FE1729535F}"/>
              </a:ext>
            </a:extLst>
          </p:cNvPr>
          <p:cNvSpPr txBox="1"/>
          <p:nvPr/>
        </p:nvSpPr>
        <p:spPr>
          <a:xfrm>
            <a:off x="3112316" y="1586203"/>
            <a:ext cx="5402509" cy="2650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99270E-78B6-4697-B74B-7B682ADC294A}"/>
              </a:ext>
            </a:extLst>
          </p:cNvPr>
          <p:cNvSpPr txBox="1"/>
          <p:nvPr/>
        </p:nvSpPr>
        <p:spPr>
          <a:xfrm>
            <a:off x="5327010" y="2743200"/>
            <a:ext cx="1371600" cy="1371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C508068-A68F-4CDC-8250-62556BE0C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140" y="2743140"/>
            <a:ext cx="1371719" cy="13717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88EB3D-9758-4F8F-AC46-EB481E7ABAFC}"/>
              </a:ext>
            </a:extLst>
          </p:cNvPr>
          <p:cNvSpPr txBox="1"/>
          <p:nvPr/>
        </p:nvSpPr>
        <p:spPr>
          <a:xfrm>
            <a:off x="2300004" y="4965726"/>
            <a:ext cx="7425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3F8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April 24, 2019</a:t>
            </a:r>
            <a:endParaRPr lang="en-US" sz="3600" b="1" dirty="0">
              <a:solidFill>
                <a:srgbClr val="003F8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6FB940C-9073-442C-8B01-BD486C2CB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1</a:t>
            </a:r>
            <a:r>
              <a:rPr lang="en-US" baseline="30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st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 Annual Membership Meeting</a:t>
            </a:r>
            <a:b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77A555-7C67-D140-A9F2-2A410E4362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689" b="29194"/>
          <a:stretch/>
        </p:blipFill>
        <p:spPr>
          <a:xfrm>
            <a:off x="3311555" y="1690688"/>
            <a:ext cx="5402509" cy="276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45186-A93F-49CE-BAB2-99632D370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SBA Employee Rec Association</a:t>
            </a:r>
            <a:br>
              <a:rPr lang="en-US" dirty="0"/>
            </a:br>
            <a:r>
              <a:rPr lang="en-US" dirty="0"/>
              <a:t>2018-2019 Year in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9A099-3B2B-4636-8B7D-8B2D11A066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/>
              <a:t>Concert on the Concourse with Emma G – </a:t>
            </a:r>
            <a:r>
              <a:rPr lang="en-US" sz="2400" b="1" dirty="0"/>
              <a:t>April 18</a:t>
            </a:r>
          </a:p>
          <a:p>
            <a:r>
              <a:rPr lang="en-US" sz="2400" dirty="0"/>
              <a:t>Meetup @ DC Wharf Intercontinental Hotel - </a:t>
            </a:r>
            <a:r>
              <a:rPr lang="en-US" sz="2400" b="1" dirty="0"/>
              <a:t>May 16</a:t>
            </a:r>
          </a:p>
          <a:p>
            <a:r>
              <a:rPr lang="en-US" sz="2400" dirty="0"/>
              <a:t>ERA Education Session on Financial Planning – </a:t>
            </a:r>
            <a:r>
              <a:rPr lang="en-US" sz="2400" b="1" dirty="0"/>
              <a:t>May 23</a:t>
            </a:r>
          </a:p>
          <a:p>
            <a:r>
              <a:rPr lang="en-US" sz="2400" dirty="0"/>
              <a:t>Concert on the Concourse/Ice Cream Social – </a:t>
            </a:r>
            <a:r>
              <a:rPr lang="en-US" sz="2400" b="1" dirty="0"/>
              <a:t>June 20</a:t>
            </a:r>
          </a:p>
          <a:p>
            <a:r>
              <a:rPr lang="en-US" sz="2400" dirty="0"/>
              <a:t>ERA Night at the </a:t>
            </a:r>
            <a:r>
              <a:rPr lang="en-US" sz="2400" dirty="0" err="1"/>
              <a:t>Nats</a:t>
            </a:r>
            <a:r>
              <a:rPr lang="en-US" sz="2400" dirty="0"/>
              <a:t> (v. Mets) –   </a:t>
            </a:r>
            <a:r>
              <a:rPr lang="en-US" sz="2400" b="1" dirty="0"/>
              <a:t>July 31</a:t>
            </a:r>
          </a:p>
          <a:p>
            <a:endParaRPr lang="en-US" sz="2400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1B386-F586-432F-A10E-3AF7646B447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/>
              <a:t>Summer Concert on the Concourse – </a:t>
            </a:r>
            <a:r>
              <a:rPr lang="en-US" sz="2400" b="1" dirty="0"/>
              <a:t>August 15</a:t>
            </a:r>
            <a:endParaRPr lang="en-US" sz="2400" dirty="0"/>
          </a:p>
          <a:p>
            <a:r>
              <a:rPr lang="en-US" sz="2400" dirty="0"/>
              <a:t>Fall Festival/Concert on the Concourse – </a:t>
            </a:r>
            <a:r>
              <a:rPr lang="en-US" sz="2400" b="1" dirty="0"/>
              <a:t>October 17</a:t>
            </a:r>
          </a:p>
          <a:p>
            <a:r>
              <a:rPr lang="en-US" sz="2400" dirty="0"/>
              <a:t>Holiday Brunch and Small Business Shopping Fair – </a:t>
            </a:r>
            <a:r>
              <a:rPr lang="en-US" sz="2400" b="1" dirty="0"/>
              <a:t>December 18</a:t>
            </a:r>
          </a:p>
          <a:p>
            <a:r>
              <a:rPr lang="en-US" sz="2400" dirty="0"/>
              <a:t>ERA Basketball Night: Wizards vs. Celtics – </a:t>
            </a:r>
            <a:r>
              <a:rPr lang="en-US" sz="2400" b="1" dirty="0"/>
              <a:t>April 16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9402D6-EDC3-4061-A294-EEF99AEBA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2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BADC33-A946-8B47-B219-E8009982F379}"/>
              </a:ext>
            </a:extLst>
          </p:cNvPr>
          <p:cNvSpPr/>
          <p:nvPr/>
        </p:nvSpPr>
        <p:spPr>
          <a:xfrm>
            <a:off x="0" y="6376862"/>
            <a:ext cx="838200" cy="404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41D613-2B85-3746-8F14-8ACDE48D44B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4675" y="6313302"/>
            <a:ext cx="592745" cy="59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470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4D041B-E192-0D4E-ACBC-B104AFDF1AFE}"/>
              </a:ext>
            </a:extLst>
          </p:cNvPr>
          <p:cNvSpPr/>
          <p:nvPr/>
        </p:nvSpPr>
        <p:spPr>
          <a:xfrm>
            <a:off x="0" y="6376862"/>
            <a:ext cx="838200" cy="404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B4E005-029A-4D79-8646-051B67617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SBA Employee Rec Association</a:t>
            </a:r>
            <a:br>
              <a:rPr lang="en-US" dirty="0"/>
            </a:br>
            <a:r>
              <a:rPr lang="en-US" dirty="0"/>
              <a:t>2019 Upcoming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9133C-EC69-4280-B400-49F9F7685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3908" y="2021747"/>
            <a:ext cx="9759892" cy="4010503"/>
          </a:xfrm>
        </p:spPr>
        <p:txBody>
          <a:bodyPr/>
          <a:lstStyle/>
          <a:p>
            <a:pPr lvl="0"/>
            <a:r>
              <a:rPr lang="en-US" b="1" dirty="0"/>
              <a:t>May 15:  </a:t>
            </a:r>
            <a:r>
              <a:rPr lang="en-US" dirty="0"/>
              <a:t>Spring Fling Vendor Fair</a:t>
            </a:r>
          </a:p>
          <a:p>
            <a:pPr lvl="0"/>
            <a:r>
              <a:rPr lang="en-US" b="1" dirty="0"/>
              <a:t>June 19: </a:t>
            </a:r>
            <a:r>
              <a:rPr lang="en-US" dirty="0"/>
              <a:t>ERA Night at the </a:t>
            </a:r>
            <a:r>
              <a:rPr lang="en-US" dirty="0" err="1"/>
              <a:t>Nats</a:t>
            </a:r>
            <a:endParaRPr lang="en-US" dirty="0"/>
          </a:p>
          <a:p>
            <a:pPr lvl="0"/>
            <a:r>
              <a:rPr lang="en-US" b="1"/>
              <a:t>Summer</a:t>
            </a:r>
            <a:r>
              <a:rPr lang="en-US" b="1" dirty="0"/>
              <a:t>: </a:t>
            </a:r>
            <a:r>
              <a:rPr lang="en-US" dirty="0"/>
              <a:t>Ice Cream Social</a:t>
            </a:r>
          </a:p>
          <a:p>
            <a:pPr lvl="0"/>
            <a:r>
              <a:rPr lang="en-US" b="1" dirty="0"/>
              <a:t>Fall:</a:t>
            </a:r>
          </a:p>
          <a:p>
            <a:pPr lvl="1"/>
            <a:r>
              <a:rPr lang="en-US" dirty="0"/>
              <a:t>Washington Redskins Game</a:t>
            </a:r>
          </a:p>
          <a:p>
            <a:pPr lvl="1"/>
            <a:r>
              <a:rPr lang="en-US" dirty="0"/>
              <a:t>Concert on the Concourse/Fall Festival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CDDE84-9919-46D9-85D4-7DE937B0B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C16D34-2B31-CF4F-86E4-13B952BE46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7816" y="6308038"/>
            <a:ext cx="592745" cy="59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278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4D041B-E192-0D4E-ACBC-B104AFDF1AFE}"/>
              </a:ext>
            </a:extLst>
          </p:cNvPr>
          <p:cNvSpPr/>
          <p:nvPr/>
        </p:nvSpPr>
        <p:spPr>
          <a:xfrm>
            <a:off x="0" y="6376862"/>
            <a:ext cx="838200" cy="404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B4E005-029A-4D79-8646-051B67617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SBA Employee Rec Association</a:t>
            </a:r>
            <a:br>
              <a:rPr lang="en-US" dirty="0"/>
            </a:br>
            <a:r>
              <a:rPr lang="en-US" dirty="0"/>
              <a:t>Voting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9133C-EC69-4280-B400-49F9F7685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963" y="1756345"/>
            <a:ext cx="9991725" cy="4010503"/>
          </a:xfrm>
        </p:spPr>
        <p:txBody>
          <a:bodyPr>
            <a:normAutofit lnSpcReduction="10000"/>
          </a:bodyPr>
          <a:lstStyle/>
          <a:p>
            <a:pPr lvl="0"/>
            <a:r>
              <a:rPr lang="en-US" b="1" dirty="0"/>
              <a:t>Item #1: </a:t>
            </a:r>
            <a:r>
              <a:rPr lang="en-US" dirty="0"/>
              <a:t>Waiving of 2019 Membership Dues</a:t>
            </a:r>
          </a:p>
          <a:p>
            <a:pPr lvl="0"/>
            <a:r>
              <a:rPr lang="en-US" b="1" dirty="0"/>
              <a:t>Item #2: </a:t>
            </a:r>
            <a:r>
              <a:rPr lang="en-US" dirty="0"/>
              <a:t>ERA Night at the </a:t>
            </a:r>
            <a:r>
              <a:rPr lang="en-US" dirty="0" err="1"/>
              <a:t>Nats</a:t>
            </a:r>
            <a:r>
              <a:rPr lang="en-US" dirty="0"/>
              <a:t> on June 19</a:t>
            </a:r>
          </a:p>
          <a:p>
            <a:pPr lvl="1"/>
            <a:r>
              <a:rPr lang="en-US" dirty="0"/>
              <a:t>Ticket option #1:  $31 (incl. $6 concession) for right field mezzanine </a:t>
            </a:r>
          </a:p>
          <a:p>
            <a:pPr lvl="1"/>
            <a:r>
              <a:rPr lang="en-US" dirty="0"/>
              <a:t>Ticket option #2: $23 for scoreboard pavilion</a:t>
            </a:r>
          </a:p>
          <a:p>
            <a:pPr lvl="1"/>
            <a:r>
              <a:rPr lang="en-US" dirty="0"/>
              <a:t>Ticket option #3: $19 (incl. $5 concession) </a:t>
            </a:r>
            <a:r>
              <a:rPr lang="en-US"/>
              <a:t>for Home </a:t>
            </a:r>
            <a:r>
              <a:rPr lang="en-US" dirty="0"/>
              <a:t>Base and 3rd</a:t>
            </a:r>
          </a:p>
          <a:p>
            <a:pPr lvl="0"/>
            <a:r>
              <a:rPr lang="en-US" b="1" dirty="0"/>
              <a:t>Item #3: </a:t>
            </a:r>
            <a:r>
              <a:rPr lang="en-US" dirty="0"/>
              <a:t>Election of New Officers</a:t>
            </a:r>
          </a:p>
          <a:p>
            <a:pPr lvl="1"/>
            <a:r>
              <a:rPr lang="en-US" dirty="0"/>
              <a:t>Presentation of the candidates</a:t>
            </a:r>
          </a:p>
          <a:p>
            <a:pPr lvl="2"/>
            <a:r>
              <a:rPr lang="en-US" dirty="0"/>
              <a:t>Larry Webb, candidate for President</a:t>
            </a:r>
          </a:p>
          <a:p>
            <a:pPr lvl="2"/>
            <a:r>
              <a:rPr lang="en-US" dirty="0"/>
              <a:t>Arlene Embrey, candidate for Secretary</a:t>
            </a:r>
          </a:p>
          <a:p>
            <a:pPr lvl="1"/>
            <a:r>
              <a:rPr lang="en-US" dirty="0"/>
              <a:t>Voting by the Quorum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CDDE84-9919-46D9-85D4-7DE937B0B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C16D34-2B31-CF4F-86E4-13B952BE46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7816" y="6308038"/>
            <a:ext cx="592745" cy="59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412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1B1E29"/>
      </a:dk1>
      <a:lt1>
        <a:srgbClr val="FFFFFF"/>
      </a:lt1>
      <a:dk2>
        <a:srgbClr val="002E6D"/>
      </a:dk2>
      <a:lt2>
        <a:srgbClr val="007DBC"/>
      </a:lt2>
      <a:accent1>
        <a:srgbClr val="969696"/>
      </a:accent1>
      <a:accent2>
        <a:srgbClr val="197E4E"/>
      </a:accent2>
      <a:accent3>
        <a:srgbClr val="F1C400"/>
      </a:accent3>
      <a:accent4>
        <a:srgbClr val="7AC5EB"/>
      </a:accent4>
      <a:accent5>
        <a:srgbClr val="CC0000"/>
      </a:accent5>
      <a:accent6>
        <a:srgbClr val="FFFFFF"/>
      </a:accent6>
      <a:hlink>
        <a:srgbClr val="007DBC"/>
      </a:hlink>
      <a:folHlink>
        <a:srgbClr val="7AC5EB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BA PPT Template 16 9 NEW LOGO.potx" id="{79D6B909-8513-466B-9F52-EE9FC5D8C19E}" vid="{F731198C-E7EC-4C2C-836D-1EE1FDCBE9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3BDF8BDB77544EBCC6A3BCAEB7165F" ma:contentTypeVersion="9" ma:contentTypeDescription="Create a new document." ma:contentTypeScope="" ma:versionID="3faa5b060a3d39ed977ab532fbaed604">
  <xsd:schema xmlns:xsd="http://www.w3.org/2001/XMLSchema" xmlns:xs="http://www.w3.org/2001/XMLSchema" xmlns:p="http://schemas.microsoft.com/office/2006/metadata/properties" xmlns:ns1="http://schemas.microsoft.com/sharepoint/v3" xmlns:ns2="69280fbc-4cb7-41cc-b87d-d34c1b402175" targetNamespace="http://schemas.microsoft.com/office/2006/metadata/properties" ma:root="true" ma:fieldsID="5df990727578bd37aff10f4cd760ed5b" ns1:_="" ns2:_="">
    <xsd:import namespace="http://schemas.microsoft.com/sharepoint/v3"/>
    <xsd:import namespace="69280fbc-4cb7-41cc-b87d-d34c1b40217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280fbc-4cb7-41cc-b87d-d34c1b4021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7745873-4EEF-4939-BDD0-FA73F69A9B0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5D4B06-B307-4E62-90E7-F3631C2D3D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9280fbc-4cb7-41cc-b87d-d34c1b4021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A42CE60-8E2F-4625-A4F1-0AC00B60E430}">
  <ds:schemaRefs>
    <ds:schemaRef ds:uri="http://schemas.microsoft.com/office/infopath/2007/PartnerControls"/>
    <ds:schemaRef ds:uri="http://www.w3.org/XML/1998/namespace"/>
    <ds:schemaRef ds:uri="http://purl.org/dc/dcmitype/"/>
    <ds:schemaRef ds:uri="http://schemas.microsoft.com/office/2006/metadata/properties"/>
    <ds:schemaRef ds:uri="http://purl.org/dc/terms/"/>
    <ds:schemaRef ds:uri="http://purl.org/dc/elements/1.1/"/>
    <ds:schemaRef ds:uri="http://schemas.microsoft.com/sharepoint/v3"/>
    <ds:schemaRef ds:uri="http://schemas.openxmlformats.org/package/2006/metadata/core-properties"/>
    <ds:schemaRef ds:uri="http://schemas.microsoft.com/office/2006/documentManagement/types"/>
    <ds:schemaRef ds:uri="69280fbc-4cb7-41cc-b87d-d34c1b40217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SBA (16x9)</Template>
  <TotalTime>539</TotalTime>
  <Words>243</Words>
  <Application>Microsoft Office PowerPoint</Application>
  <PresentationFormat>Widescreen</PresentationFormat>
  <Paragraphs>34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Source Sans Pro</vt:lpstr>
      <vt:lpstr>Office Theme</vt:lpstr>
      <vt:lpstr>1st Annual Membership Meeting </vt:lpstr>
      <vt:lpstr>SBA Employee Rec Association 2018-2019 Year in Review</vt:lpstr>
      <vt:lpstr>SBA Employee Rec Association 2019 Upcoming Events</vt:lpstr>
      <vt:lpstr>SBA Employee Rec Association Voting Agenda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U.S. Small Business Administration</dc:title>
  <dc:creator>Tavares, Paula P.</dc:creator>
  <cp:lastModifiedBy>Webb, Larry G.</cp:lastModifiedBy>
  <cp:revision>4</cp:revision>
  <cp:lastPrinted>2018-02-13T00:27:10Z</cp:lastPrinted>
  <dcterms:created xsi:type="dcterms:W3CDTF">2019-04-22T20:16:46Z</dcterms:created>
  <dcterms:modified xsi:type="dcterms:W3CDTF">2019-05-08T16:44:39Z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0x010100C53BDF8BDB77544EBCC6A3BCAEB7165F</vt:lpwstr>
  </property>
</Properties>
</file>